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5"/>
  </p:notesMasterIdLst>
  <p:handoutMasterIdLst>
    <p:handoutMasterId r:id="rId16"/>
  </p:handoutMasterIdLst>
  <p:sldIdLst>
    <p:sldId id="376" r:id="rId5"/>
    <p:sldId id="389" r:id="rId6"/>
    <p:sldId id="378" r:id="rId7"/>
    <p:sldId id="379" r:id="rId8"/>
    <p:sldId id="380" r:id="rId9"/>
    <p:sldId id="383" r:id="rId10"/>
    <p:sldId id="384" r:id="rId11"/>
    <p:sldId id="386" r:id="rId12"/>
    <p:sldId id="387" r:id="rId13"/>
    <p:sldId id="3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6" autoAdjust="0"/>
    <p:restoredTop sz="95388" autoAdjust="0"/>
  </p:normalViewPr>
  <p:slideViewPr>
    <p:cSldViewPr snapToGrid="0" showGuides="1">
      <p:cViewPr varScale="1">
        <p:scale>
          <a:sx n="81" d="100"/>
          <a:sy n="81" d="100"/>
        </p:scale>
        <p:origin x="114" y="16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10/20/2024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10/20/2024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gilemanifesto.org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scrumguides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253" y="839209"/>
            <a:ext cx="5602586" cy="2579052"/>
          </a:xfrm>
        </p:spPr>
        <p:txBody>
          <a:bodyPr>
            <a:normAutofit/>
          </a:bodyPr>
          <a:lstStyle/>
          <a:p>
            <a:r>
              <a:rPr lang="en-US" dirty="0"/>
              <a:t> Scrum-Agile vs. Waterfall</a:t>
            </a:r>
          </a:p>
        </p:txBody>
      </p:sp>
      <p:sp>
        <p:nvSpPr>
          <p:cNvPr id="96" name="Subtitle 95">
            <a:extLst>
              <a:ext uri="{FF2B5EF4-FFF2-40B4-BE49-F238E27FC236}">
                <a16:creationId xmlns:a16="http://schemas.microsoft.com/office/drawing/2014/main" id="{1C5A4B6C-BAC7-A685-A9B1-2F354B128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253" y="5630097"/>
            <a:ext cx="4323426" cy="1008925"/>
          </a:xfrm>
        </p:spPr>
        <p:txBody>
          <a:bodyPr/>
          <a:lstStyle/>
          <a:p>
            <a:r>
              <a:rPr lang="en-US" dirty="0"/>
              <a:t>Presentation by: </a:t>
            </a:r>
          </a:p>
          <a:p>
            <a:r>
              <a:rPr lang="en-US" dirty="0"/>
              <a:t>Mustafa Alsouqi</a:t>
            </a:r>
          </a:p>
        </p:txBody>
      </p:sp>
      <p:pic>
        <p:nvPicPr>
          <p:cNvPr id="82" name="Picture Placeholder 81" descr="A person standing in a hallway with a computer">
            <a:extLst>
              <a:ext uri="{FF2B5EF4-FFF2-40B4-BE49-F238E27FC236}">
                <a16:creationId xmlns:a16="http://schemas.microsoft.com/office/drawing/2014/main" id="{146F06CC-0FBA-25FB-03E4-AEA27BB636B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742" r="1742"/>
          <a:stretch/>
        </p:blipFill>
        <p:spPr>
          <a:xfrm>
            <a:off x="0" y="-2235"/>
            <a:ext cx="5840730" cy="6862275"/>
          </a:xfrm>
        </p:spPr>
      </p:pic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C13FB-5358-10C1-16D2-27A046CEF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4340" y="5056910"/>
            <a:ext cx="2141509" cy="15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A person raising his hand">
            <a:extLst>
              <a:ext uri="{FF2B5EF4-FFF2-40B4-BE49-F238E27FC236}">
                <a16:creationId xmlns:a16="http://schemas.microsoft.com/office/drawing/2014/main" id="{E03BC577-8E17-B69D-45B2-395E2E8241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333" r="8333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3C1A-3346-F617-2EC7-C16586CF19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387" y="1520042"/>
            <a:ext cx="7089171" cy="47679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Beck, K., Beedle, M., van </a:t>
            </a:r>
            <a:r>
              <a:rPr lang="en-US" dirty="0" err="1"/>
              <a:t>Bennekum</a:t>
            </a:r>
            <a:r>
              <a:rPr lang="en-US" dirty="0"/>
              <a:t>, A., Cockburn, A., Cunningham, W., Fowler, M., ... &amp; Thomas, D. (2001). Manifesto for Agile Software Development. Retrieved from </a:t>
            </a:r>
            <a:r>
              <a:rPr lang="en-US" dirty="0">
                <a:hlinkClick r:id="rId3"/>
              </a:rPr>
              <a:t>https://agilemanifesto.org</a:t>
            </a:r>
            <a:endParaRPr lang="en-US" dirty="0"/>
          </a:p>
          <a:p>
            <a:r>
              <a:rPr lang="en-US" dirty="0" err="1"/>
              <a:t>Schwaber</a:t>
            </a:r>
            <a:r>
              <a:rPr lang="en-US" dirty="0"/>
              <a:t>, K., &amp; Sutherland, J. (2020). The Scrum Guide: The Definitive Guide to Scrum. Scrum.org. Retrieved from </a:t>
            </a:r>
            <a:r>
              <a:rPr lang="en-US" dirty="0">
                <a:hlinkClick r:id="rId4"/>
              </a:rPr>
              <a:t>https://scrumguides.org</a:t>
            </a:r>
            <a:endParaRPr lang="en-US" dirty="0"/>
          </a:p>
          <a:p>
            <a:r>
              <a:rPr lang="en-US" dirty="0"/>
              <a:t>Sommerville, I. (2016). Software Engineering (10th ed.). Pearson Education.</a:t>
            </a:r>
          </a:p>
          <a:p>
            <a:r>
              <a:rPr lang="en-US" dirty="0"/>
              <a:t>Royce, W. W. (1970). Managing the Development of Large Software Systems. Proceedings of IEEE WESCON, 1–9.</a:t>
            </a:r>
          </a:p>
          <a:p>
            <a:r>
              <a:rPr lang="en-US" dirty="0"/>
              <a:t>Rubin, K. S. (2013). Essential Scrum: A Practical Guide to the Most Popular Agile Process. Addison-Wesley.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Scrum-Agile vs. Waterfall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9167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2" descr="A person writing at a desk&#10;">
            <a:extLst>
              <a:ext uri="{FF2B5EF4-FFF2-40B4-BE49-F238E27FC236}">
                <a16:creationId xmlns:a16="http://schemas.microsoft.com/office/drawing/2014/main" id="{79723FB2-CDBE-ABDD-9BC6-1E8D5204E7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Scrum-Agile vs. Waterfall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>
            <a:noAutofit/>
          </a:bodyPr>
          <a:lstStyle/>
          <a:p>
            <a:r>
              <a:rPr lang="en-US" dirty="0"/>
              <a:t>What is Scrum-Agile?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B3C1A-3346-F617-2EC7-C16586CF19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0645" y="1828799"/>
            <a:ext cx="6827914" cy="280257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Agile is an iterative, flexible approach focused on continuous delivery and client feedback.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Scrum is a popular Agile framework with defined roles and phases.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Benefits of Scrum-Agile: Faster feedback loops, adaptability, and collaboration.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2EA33AE-2E4E-2AD0-7AAD-FF06CBACB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5541" y="715654"/>
            <a:ext cx="4786877" cy="1518315"/>
          </a:xfrm>
        </p:spPr>
        <p:txBody>
          <a:bodyPr/>
          <a:lstStyle/>
          <a:p>
            <a:r>
              <a:rPr lang="en-US" dirty="0"/>
              <a:t>Key Scrum-Agile Roles</a:t>
            </a:r>
          </a:p>
        </p:txBody>
      </p:sp>
      <p:pic>
        <p:nvPicPr>
          <p:cNvPr id="11" name="Picture Placeholder 10" descr="A person with his hand on his chin">
            <a:extLst>
              <a:ext uri="{FF2B5EF4-FFF2-40B4-BE49-F238E27FC236}">
                <a16:creationId xmlns:a16="http://schemas.microsoft.com/office/drawing/2014/main" id="{8FB04EF3-CC57-2C94-49E0-6F49EAA5217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2" r="172"/>
          <a:stretch/>
        </p:blipFill>
        <p:spPr>
          <a:xfrm>
            <a:off x="0" y="-2235"/>
            <a:ext cx="5840730" cy="6862275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3E677C-B30B-9361-1557-EE90A7448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929081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9511001-6F2E-D16C-C5A6-4486407F67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498189" y="17722"/>
            <a:ext cx="2545001" cy="6837172"/>
          </a:xfrm>
          <a:custGeom>
            <a:avLst/>
            <a:gdLst>
              <a:gd name="connsiteX0" fmla="*/ 2518452 w 2545001"/>
              <a:gd name="connsiteY0" fmla="*/ 0 h 6837172"/>
              <a:gd name="connsiteX1" fmla="*/ 1701725 w 2545001"/>
              <a:gd name="connsiteY1" fmla="*/ 3172236 h 6837172"/>
              <a:gd name="connsiteX2" fmla="*/ 1361633 w 2545001"/>
              <a:gd name="connsiteY2" fmla="*/ 4439362 h 6837172"/>
              <a:gd name="connsiteX3" fmla="*/ 1178312 w 2545001"/>
              <a:gd name="connsiteY3" fmla="*/ 4524005 h 6837172"/>
              <a:gd name="connsiteX4" fmla="*/ 1067055 w 2545001"/>
              <a:gd name="connsiteY4" fmla="*/ 4330715 h 6837172"/>
              <a:gd name="connsiteX5" fmla="*/ 1324969 w 2545001"/>
              <a:gd name="connsiteY5" fmla="*/ 3379423 h 6837172"/>
              <a:gd name="connsiteX6" fmla="*/ 1307268 w 2545001"/>
              <a:gd name="connsiteY6" fmla="*/ 3240456 h 6837172"/>
              <a:gd name="connsiteX7" fmla="*/ 1196012 w 2545001"/>
              <a:gd name="connsiteY7" fmla="*/ 3154549 h 6837172"/>
              <a:gd name="connsiteX8" fmla="*/ 972233 w 2545001"/>
              <a:gd name="connsiteY8" fmla="*/ 3283409 h 6837172"/>
              <a:gd name="connsiteX9" fmla="*/ 580306 w 2545001"/>
              <a:gd name="connsiteY9" fmla="*/ 4728666 h 6837172"/>
              <a:gd name="connsiteX10" fmla="*/ 5057 w 2545001"/>
              <a:gd name="connsiteY10" fmla="*/ 6820750 h 6837172"/>
              <a:gd name="connsiteX11" fmla="*/ 0 w 2545001"/>
              <a:gd name="connsiteY11" fmla="*/ 6837173 h 6837172"/>
              <a:gd name="connsiteX12" fmla="*/ 26550 w 2545001"/>
              <a:gd name="connsiteY12" fmla="*/ 6837173 h 6837172"/>
              <a:gd name="connsiteX13" fmla="*/ 605591 w 2545001"/>
              <a:gd name="connsiteY13" fmla="*/ 4736246 h 6837172"/>
              <a:gd name="connsiteX14" fmla="*/ 997519 w 2545001"/>
              <a:gd name="connsiteY14" fmla="*/ 3290990 h 6837172"/>
              <a:gd name="connsiteX15" fmla="*/ 1190954 w 2545001"/>
              <a:gd name="connsiteY15" fmla="*/ 3179816 h 6837172"/>
              <a:gd name="connsiteX16" fmla="*/ 1285776 w 2545001"/>
              <a:gd name="connsiteY16" fmla="*/ 3253089 h 6837172"/>
              <a:gd name="connsiteX17" fmla="*/ 1300947 w 2545001"/>
              <a:gd name="connsiteY17" fmla="*/ 3373106 h 6837172"/>
              <a:gd name="connsiteX18" fmla="*/ 1043033 w 2545001"/>
              <a:gd name="connsiteY18" fmla="*/ 4324398 h 6837172"/>
              <a:gd name="connsiteX19" fmla="*/ 1171990 w 2545001"/>
              <a:gd name="connsiteY19" fmla="*/ 4548009 h 6837172"/>
              <a:gd name="connsiteX20" fmla="*/ 1385654 w 2545001"/>
              <a:gd name="connsiteY20" fmla="*/ 4448205 h 6837172"/>
              <a:gd name="connsiteX21" fmla="*/ 1385654 w 2545001"/>
              <a:gd name="connsiteY21" fmla="*/ 4446942 h 6837172"/>
              <a:gd name="connsiteX22" fmla="*/ 1725746 w 2545001"/>
              <a:gd name="connsiteY22" fmla="*/ 3178553 h 6837172"/>
              <a:gd name="connsiteX23" fmla="*/ 2545002 w 2545001"/>
              <a:gd name="connsiteY23" fmla="*/ 1263 h 6837172"/>
              <a:gd name="connsiteX24" fmla="*/ 2518452 w 2545001"/>
              <a:gd name="connsiteY24" fmla="*/ 0 h 683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45001" h="6837172">
                <a:moveTo>
                  <a:pt x="2518452" y="0"/>
                </a:moveTo>
                <a:lnTo>
                  <a:pt x="1701725" y="3172236"/>
                </a:lnTo>
                <a:lnTo>
                  <a:pt x="1361633" y="4439362"/>
                </a:lnTo>
                <a:cubicBezTo>
                  <a:pt x="1328761" y="4508845"/>
                  <a:pt x="1251640" y="4544219"/>
                  <a:pt x="1178312" y="4524005"/>
                </a:cubicBezTo>
                <a:cubicBezTo>
                  <a:pt x="1094869" y="4501265"/>
                  <a:pt x="1044298" y="4414095"/>
                  <a:pt x="1067055" y="4330715"/>
                </a:cubicBezTo>
                <a:lnTo>
                  <a:pt x="1324969" y="3379423"/>
                </a:lnTo>
                <a:cubicBezTo>
                  <a:pt x="1337611" y="3332679"/>
                  <a:pt x="1331290" y="3283409"/>
                  <a:pt x="1307268" y="3240456"/>
                </a:cubicBezTo>
                <a:cubicBezTo>
                  <a:pt x="1283247" y="3197503"/>
                  <a:pt x="1244054" y="3167183"/>
                  <a:pt x="1196012" y="3154549"/>
                </a:cubicBezTo>
                <a:cubicBezTo>
                  <a:pt x="1098662" y="3128019"/>
                  <a:pt x="997519" y="3186133"/>
                  <a:pt x="972233" y="3283409"/>
                </a:cubicBezTo>
                <a:lnTo>
                  <a:pt x="580306" y="4728666"/>
                </a:lnTo>
                <a:lnTo>
                  <a:pt x="5057" y="6820750"/>
                </a:lnTo>
                <a:cubicBezTo>
                  <a:pt x="5057" y="6820750"/>
                  <a:pt x="1264" y="6833383"/>
                  <a:pt x="0" y="6837173"/>
                </a:cubicBezTo>
                <a:lnTo>
                  <a:pt x="26550" y="6837173"/>
                </a:lnTo>
                <a:lnTo>
                  <a:pt x="605591" y="4736246"/>
                </a:lnTo>
                <a:lnTo>
                  <a:pt x="997519" y="3290990"/>
                </a:lnTo>
                <a:cubicBezTo>
                  <a:pt x="1020276" y="3207609"/>
                  <a:pt x="1107512" y="3157076"/>
                  <a:pt x="1190954" y="3179816"/>
                </a:cubicBezTo>
                <a:cubicBezTo>
                  <a:pt x="1231411" y="3191186"/>
                  <a:pt x="1265547" y="3216453"/>
                  <a:pt x="1285776" y="3253089"/>
                </a:cubicBezTo>
                <a:cubicBezTo>
                  <a:pt x="1307268" y="3289726"/>
                  <a:pt x="1312326" y="3331416"/>
                  <a:pt x="1300947" y="3373106"/>
                </a:cubicBezTo>
                <a:lnTo>
                  <a:pt x="1043033" y="4324398"/>
                </a:lnTo>
                <a:cubicBezTo>
                  <a:pt x="1016483" y="4421675"/>
                  <a:pt x="1074640" y="4522742"/>
                  <a:pt x="1171990" y="4548009"/>
                </a:cubicBezTo>
                <a:cubicBezTo>
                  <a:pt x="1257961" y="4570749"/>
                  <a:pt x="1347725" y="4529059"/>
                  <a:pt x="1385654" y="4448205"/>
                </a:cubicBezTo>
                <a:lnTo>
                  <a:pt x="1385654" y="4446942"/>
                </a:lnTo>
                <a:lnTo>
                  <a:pt x="1725746" y="3178553"/>
                </a:lnTo>
                <a:lnTo>
                  <a:pt x="2545002" y="1263"/>
                </a:lnTo>
                <a:cubicBezTo>
                  <a:pt x="2536151" y="0"/>
                  <a:pt x="2527302" y="0"/>
                  <a:pt x="2518452" y="0"/>
                </a:cubicBezTo>
                <a:close/>
              </a:path>
            </a:pathLst>
          </a:custGeom>
          <a:solidFill>
            <a:schemeClr val="accent1"/>
          </a:solidFill>
          <a:ln w="1263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A0B061-3664-89C7-5295-70991D30C6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6372" y="2478978"/>
            <a:ext cx="5213945" cy="3814944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Product Owner</a:t>
            </a:r>
            <a:r>
              <a:rPr lang="en-US" dirty="0"/>
              <a:t>: Represents stakeholders, prioritizes the backlog, ensures value delivery.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Scrum Master</a:t>
            </a:r>
            <a:r>
              <a:rPr lang="en-US" dirty="0"/>
              <a:t>: Facilitates the process, removes obstacles, ensures team follows Scrum principles.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Development Team</a:t>
            </a:r>
            <a:r>
              <a:rPr lang="en-US" dirty="0"/>
              <a:t>: Cross-functional group responsible for delivering the product incrementally.</a:t>
            </a:r>
          </a:p>
        </p:txBody>
      </p:sp>
    </p:spTree>
    <p:extLst>
      <p:ext uri="{BB962C8B-B14F-4D97-AF65-F5344CB8AC3E}">
        <p14:creationId xmlns:p14="http://schemas.microsoft.com/office/powerpoint/2010/main" val="463479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524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Scrum Agile Phases in SDLC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67690BC-58BE-BD46-38A4-61EC504EA89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/>
          <a:p>
            <a:r>
              <a:rPr lang="en-US" dirty="0"/>
              <a:t>Sprint Planning: Define the work to be completed in the sprint.</a:t>
            </a:r>
          </a:p>
          <a:p>
            <a:r>
              <a:rPr lang="en-US" dirty="0"/>
              <a:t>Development: The team works on product features based on prioritized user stories.</a:t>
            </a:r>
          </a:p>
          <a:p>
            <a:r>
              <a:rPr lang="en-US" dirty="0"/>
              <a:t>Daily Stand-ups: Short daily meetings to discuss progress and blockers.</a:t>
            </a:r>
          </a:p>
          <a:p>
            <a:r>
              <a:rPr lang="en-US" dirty="0"/>
              <a:t>Sprint Review: Team demonstrates the work completed to stakeholders.</a:t>
            </a:r>
          </a:p>
          <a:p>
            <a:r>
              <a:rPr lang="en-US" dirty="0"/>
              <a:t>Sprint Retrospective: Team reflects on what went well and areas for improvement.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2C984-616F-EC16-3E37-A54495E756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Scrum-Agile vs. Waterfall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524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What is the Waterfall Model?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BC01B8-FB52-27EE-1CD6-0180333CE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96322" y="2252394"/>
            <a:ext cx="5797518" cy="25329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Waterfall is a linear, sequential development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phase (requirements, design, implementation, testing, deployment) must be completed before moving to the next.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Little flexibility for changes once a phase is complete.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A6017-3B10-07E9-8C72-59CD4B49CB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Scrum-Agile vs. Waterfall</a:t>
            </a:r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137F878B-E773-04A9-23BB-A6DF6A69B9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EF105-497F-4EFD-8E5D-D4573ED81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08D551-B30D-FCB1-C8B2-0160EC530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AA2D64-53A7-BC77-FBA2-EC723D31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Agile vs. Waterfall: A Practical Comparison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85D52-89FB-5227-DA15-3BABC4DF027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/>
          <a:p>
            <a:r>
              <a:rPr lang="en-US" dirty="0"/>
              <a:t>Flexibility: Agile allows for changes at any point, while Waterfall locks in requirements early.</a:t>
            </a:r>
          </a:p>
          <a:p>
            <a:r>
              <a:rPr lang="en-US" dirty="0"/>
              <a:t>Feedback: Agile incorporates feedback throughout development, Waterfall typically waits until the end.</a:t>
            </a:r>
          </a:p>
          <a:p>
            <a:r>
              <a:rPr lang="en-US" dirty="0"/>
              <a:t>Time to Market: Agile delivers working features sooner, while Waterfall delivers the entire product at the end.</a:t>
            </a:r>
          </a:p>
          <a:p>
            <a:r>
              <a:rPr lang="en-US" dirty="0"/>
              <a:t>Example from SNHU Travel project: Feedback from focus groups would have been harder to incorporate with Waterfall.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A993C-5F72-7C89-C9F1-F4780EBC0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</p:spPr>
        <p:txBody>
          <a:bodyPr/>
          <a:lstStyle/>
          <a:p>
            <a:r>
              <a:rPr lang="en-US" dirty="0"/>
              <a:t>Scrum-Agile vs. Waterfall</a:t>
            </a:r>
          </a:p>
        </p:txBody>
      </p:sp>
      <p:pic>
        <p:nvPicPr>
          <p:cNvPr id="14" name="Picture Placeholder 13" descr="A hand holding a wire">
            <a:extLst>
              <a:ext uri="{FF2B5EF4-FFF2-40B4-BE49-F238E27FC236}">
                <a16:creationId xmlns:a16="http://schemas.microsoft.com/office/drawing/2014/main" id="{8663049F-9392-3719-E4E8-8D7D5659E8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5747" r="5747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D3917-072D-B98F-53A4-46496DCB7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9788" y="353962"/>
            <a:ext cx="4786877" cy="983225"/>
          </a:xfrm>
        </p:spPr>
        <p:txBody>
          <a:bodyPr>
            <a:normAutofit fontScale="90000"/>
          </a:bodyPr>
          <a:lstStyle/>
          <a:p>
            <a:r>
              <a:rPr lang="en-US" dirty="0"/>
              <a:t>Waterfall or Agile: How to Choose</a:t>
            </a:r>
          </a:p>
        </p:txBody>
      </p:sp>
      <p:pic>
        <p:nvPicPr>
          <p:cNvPr id="7" name="Picture Placeholder 6" descr="A close up of a circuit board">
            <a:extLst>
              <a:ext uri="{FF2B5EF4-FFF2-40B4-BE49-F238E27FC236}">
                <a16:creationId xmlns:a16="http://schemas.microsoft.com/office/drawing/2014/main" id="{F8C45233-1B15-3596-75CE-DED7D720CA0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194" r="1194"/>
          <a:stretch/>
        </p:blipFill>
        <p:spPr>
          <a:xfrm>
            <a:off x="0" y="-2235"/>
            <a:ext cx="5840730" cy="6862275"/>
          </a:xfr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19A1C40A-BC04-C14E-7867-E3D7B1597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84061" y="0"/>
            <a:ext cx="2959129" cy="6871447"/>
            <a:chOff x="3084061" y="0"/>
            <a:chExt cx="2959129" cy="6871447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5521D96-1220-9A5F-FB15-764C14CD87A4}"/>
                </a:ext>
              </a:extLst>
            </p:cNvPr>
            <p:cNvSpPr/>
            <p:nvPr/>
          </p:nvSpPr>
          <p:spPr>
            <a:xfrm rot="10800000">
              <a:off x="3498189" y="177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937359AB-4FC7-AF1F-096F-69BD733B87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4061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49118B-E379-4E5A-1006-B3834CDB15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9788" y="1805049"/>
            <a:ext cx="4796710" cy="4144489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Project Complexity: Agile is better for complex, evolving projects with frequent changes. Waterfall is suitable for projects with clearly defined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Client Involvement: Agile works best when clients are involved throughout the development. Waterfall suits projects with less client involvement.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Timeline: If the project requires quick delivery of features, Agile is preferred. Waterfall works for projects with longer timelines.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SNHU Travel Project: Agile allowed us to adjust quickly based on user feedback, which would’ve been harder in Waterfall.</a:t>
            </a:r>
          </a:p>
        </p:txBody>
      </p:sp>
    </p:spTree>
    <p:extLst>
      <p:ext uri="{BB962C8B-B14F-4D97-AF65-F5344CB8AC3E}">
        <p14:creationId xmlns:p14="http://schemas.microsoft.com/office/powerpoint/2010/main" val="23719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16" descr="A person raising his hand">
            <a:extLst>
              <a:ext uri="{FF2B5EF4-FFF2-40B4-BE49-F238E27FC236}">
                <a16:creationId xmlns:a16="http://schemas.microsoft.com/office/drawing/2014/main" id="{E03BC577-8E17-B69D-45B2-395E2E8241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333" r="8333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Conclusion: Why Scrum Agile?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92E10BC-24CF-FA22-F0EC-E5731180F9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Scrum-Agile vs. Waterfall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2401448-38C4-4620-3FFC-FC1C72A9F097}"/>
              </a:ext>
            </a:extLst>
          </p:cNvPr>
          <p:cNvSpPr txBox="1"/>
          <p:nvPr/>
        </p:nvSpPr>
        <p:spPr>
          <a:xfrm>
            <a:off x="769462" y="1657227"/>
            <a:ext cx="59994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Agile’s</a:t>
            </a:r>
            <a:r>
              <a:rPr lang="en-US" dirty="0"/>
              <a:t> iterative process promotes adaptability, feedback, and collaboration.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Scrum-Agile enables teams to deliver working software faster and respond to changes more efficiently than Waterfall.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the SNHU Travel project, Agile was the best fit for ensuring flexibility and stakeholder satisfaction.</a:t>
            </a:r>
          </a:p>
        </p:txBody>
      </p:sp>
    </p:spTree>
    <p:extLst>
      <p:ext uri="{BB962C8B-B14F-4D97-AF65-F5344CB8AC3E}">
        <p14:creationId xmlns:p14="http://schemas.microsoft.com/office/powerpoint/2010/main" val="670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0326" y="1679216"/>
            <a:ext cx="4786877" cy="151831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30</TotalTime>
  <Words>624</Words>
  <Application>Microsoft Office PowerPoint</Application>
  <PresentationFormat>Widescreen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Book Antiqua</vt:lpstr>
      <vt:lpstr>Calibri</vt:lpstr>
      <vt:lpstr>Century Gothic</vt:lpstr>
      <vt:lpstr>Courier New</vt:lpstr>
      <vt:lpstr>Custom</vt:lpstr>
      <vt:lpstr> Scrum-Agile vs. Waterfall</vt:lpstr>
      <vt:lpstr>What is Scrum-Agile?</vt:lpstr>
      <vt:lpstr>Key Scrum-Agile Roles</vt:lpstr>
      <vt:lpstr>Scrum Agile Phases in SDLC</vt:lpstr>
      <vt:lpstr>What is the Waterfall Model?</vt:lpstr>
      <vt:lpstr>Agile vs. Waterfall: A Practical Comparison</vt:lpstr>
      <vt:lpstr>Waterfall or Agile: How to Choose</vt:lpstr>
      <vt:lpstr>Conclusion: Why Scrum Agile?</vt:lpstr>
      <vt:lpstr>Thank you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Alsouqi, Mustafa</dc:creator>
  <cp:lastModifiedBy>Alsouqi, Mustafa</cp:lastModifiedBy>
  <cp:revision>1</cp:revision>
  <dcterms:created xsi:type="dcterms:W3CDTF">2024-10-20T21:55:17Z</dcterms:created>
  <dcterms:modified xsi:type="dcterms:W3CDTF">2024-10-20T22:25:22Z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